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4" r:id="rId1"/>
  </p:sld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058"/>
    <p:restoredTop sz="95964"/>
  </p:normalViewPr>
  <p:slideViewPr>
    <p:cSldViewPr snapToGrid="0" snapToObjects="1">
      <p:cViewPr varScale="1">
        <p:scale>
          <a:sx n="83" d="100"/>
          <a:sy n="83" d="100"/>
        </p:scale>
        <p:origin x="208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247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639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4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1517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4363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3522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4225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506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725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150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303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5/1/20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144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93" r:id="rId6"/>
    <p:sldLayoutId id="2147483788" r:id="rId7"/>
    <p:sldLayoutId id="2147483789" r:id="rId8"/>
    <p:sldLayoutId id="2147483790" r:id="rId9"/>
    <p:sldLayoutId id="2147483792" r:id="rId10"/>
    <p:sldLayoutId id="214748379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hyperlink" Target="http://www.pngall.com/virus-png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43354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sitn.hms.harvard.edu/flash/2011/metagenomics/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pngimg.com/download/43354" TargetMode="External"/><Relationship Id="rId3" Type="http://schemas.openxmlformats.org/officeDocument/2006/relationships/image" Target="../media/image8.gif"/><Relationship Id="rId7" Type="http://schemas.openxmlformats.org/officeDocument/2006/relationships/image" Target="../media/image5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43354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027EB3A-DF05-4A1A-99F5-BE83E7654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close up of a flower&#10;&#10;Description automatically generated">
            <a:extLst>
              <a:ext uri="{FF2B5EF4-FFF2-40B4-BE49-F238E27FC236}">
                <a16:creationId xmlns:a16="http://schemas.microsoft.com/office/drawing/2014/main" id="{87587AD5-F62C-F24E-9211-7522F07ADDC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5749543">
            <a:off x="6346747" y="329092"/>
            <a:ext cx="5676892" cy="5634313"/>
          </a:xfrm>
          <a:prstGeom prst="rect">
            <a:avLst/>
          </a:prstGeom>
        </p:spPr>
      </p:pic>
      <p:pic>
        <p:nvPicPr>
          <p:cNvPr id="26" name="Picture 25" descr="A star in the dark&#10;&#10;Description automatically generated">
            <a:extLst>
              <a:ext uri="{FF2B5EF4-FFF2-40B4-BE49-F238E27FC236}">
                <a16:creationId xmlns:a16="http://schemas.microsoft.com/office/drawing/2014/main" id="{D3EB22CD-DF40-604A-8825-035045EB2FB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10325435" y="24995"/>
            <a:ext cx="1414865" cy="1453084"/>
          </a:xfrm>
          <a:prstGeom prst="rect">
            <a:avLst/>
          </a:prstGeom>
        </p:spPr>
      </p:pic>
      <p:pic>
        <p:nvPicPr>
          <p:cNvPr id="21" name="Picture 20" descr="A close up of a flower&#10;&#10;Description automatically generated">
            <a:extLst>
              <a:ext uri="{FF2B5EF4-FFF2-40B4-BE49-F238E27FC236}">
                <a16:creationId xmlns:a16="http://schemas.microsoft.com/office/drawing/2014/main" id="{BDBC25A5-43E0-7A4C-814B-29F59361F35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347440">
            <a:off x="-321359" y="0"/>
            <a:ext cx="6909824" cy="6858000"/>
          </a:xfrm>
          <a:prstGeom prst="rect">
            <a:avLst/>
          </a:prstGeom>
        </p:spPr>
      </p:pic>
      <p:pic>
        <p:nvPicPr>
          <p:cNvPr id="14" name="Picture 13" descr="A picture containing fence, clock, drawing, food&#10;&#10;Description automatically generated">
            <a:extLst>
              <a:ext uri="{FF2B5EF4-FFF2-40B4-BE49-F238E27FC236}">
                <a16:creationId xmlns:a16="http://schemas.microsoft.com/office/drawing/2014/main" id="{6B87FF29-E950-8846-A53E-4EBFDF31F55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encilSketc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1229" y="1814880"/>
            <a:ext cx="7372207" cy="2662738"/>
          </a:xfrm>
          <a:prstGeom prst="rect">
            <a:avLst/>
          </a:prstGeom>
        </p:spPr>
      </p:pic>
      <p:pic>
        <p:nvPicPr>
          <p:cNvPr id="17" name="Picture 16" descr="A picture containing fence&#10;&#10;Description automatically generated">
            <a:extLst>
              <a:ext uri="{FF2B5EF4-FFF2-40B4-BE49-F238E27FC236}">
                <a16:creationId xmlns:a16="http://schemas.microsoft.com/office/drawing/2014/main" id="{8C728D88-312D-3C45-8CB4-BCCED5E2BB8E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Sketc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558916" y="5704465"/>
            <a:ext cx="474520" cy="588033"/>
          </a:xfrm>
          <a:prstGeom prst="rect">
            <a:avLst/>
          </a:prstGeom>
        </p:spPr>
      </p:pic>
      <p:pic>
        <p:nvPicPr>
          <p:cNvPr id="19" name="Picture 18" descr="A star in the dark&#10;&#10;Description automatically generated">
            <a:extLst>
              <a:ext uri="{FF2B5EF4-FFF2-40B4-BE49-F238E27FC236}">
                <a16:creationId xmlns:a16="http://schemas.microsoft.com/office/drawing/2014/main" id="{0C8FAD50-1F00-2648-BBD1-7A73CCAAEC8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514946" y="4195263"/>
            <a:ext cx="2603918" cy="267425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B12DCB2-C625-FB4D-82C9-C883F19F9849}"/>
              </a:ext>
            </a:extLst>
          </p:cNvPr>
          <p:cNvSpPr txBox="1"/>
          <p:nvPr/>
        </p:nvSpPr>
        <p:spPr>
          <a:xfrm>
            <a:off x="11162389" y="98844"/>
            <a:ext cx="10265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Jameel Brice</a:t>
            </a:r>
          </a:p>
          <a:p>
            <a:r>
              <a:rPr lang="en-US" dirty="0">
                <a:solidFill>
                  <a:schemeClr val="bg1"/>
                </a:solidFill>
              </a:rPr>
              <a:t>Brandon Elmore</a:t>
            </a:r>
          </a:p>
          <a:p>
            <a:r>
              <a:rPr lang="en-US" dirty="0">
                <a:solidFill>
                  <a:schemeClr val="bg1"/>
                </a:solidFill>
              </a:rPr>
              <a:t>Jessica Nguiyim</a:t>
            </a:r>
          </a:p>
        </p:txBody>
      </p:sp>
    </p:spTree>
    <p:extLst>
      <p:ext uri="{BB962C8B-B14F-4D97-AF65-F5344CB8AC3E}">
        <p14:creationId xmlns:p14="http://schemas.microsoft.com/office/powerpoint/2010/main" val="1644111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2">
            <a:extLst>
              <a:ext uri="{FF2B5EF4-FFF2-40B4-BE49-F238E27FC236}">
                <a16:creationId xmlns:a16="http://schemas.microsoft.com/office/drawing/2014/main" id="{682FA487-F4BE-4460-BEE1-FB6D587E9D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4">
            <a:extLst>
              <a:ext uri="{FF2B5EF4-FFF2-40B4-BE49-F238E27FC236}">
                <a16:creationId xmlns:a16="http://schemas.microsoft.com/office/drawing/2014/main" id="{04323396-0F60-4099-871C-6638BE318D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791451" y="-542552"/>
            <a:ext cx="2609101" cy="12192002"/>
          </a:xfrm>
          <a:custGeom>
            <a:avLst/>
            <a:gdLst>
              <a:gd name="connsiteX0" fmla="*/ 2609023 w 2609101"/>
              <a:gd name="connsiteY0" fmla="*/ 3665900 h 12192002"/>
              <a:gd name="connsiteX1" fmla="*/ 2587251 w 2609101"/>
              <a:gd name="connsiteY1" fmla="*/ 4137482 h 12192002"/>
              <a:gd name="connsiteX2" fmla="*/ 2571005 w 2609101"/>
              <a:gd name="connsiteY2" fmla="*/ 4949832 h 12192002"/>
              <a:gd name="connsiteX3" fmla="*/ 2580707 w 2609101"/>
              <a:gd name="connsiteY3" fmla="*/ 5307482 h 12192002"/>
              <a:gd name="connsiteX4" fmla="*/ 2556340 w 2609101"/>
              <a:gd name="connsiteY4" fmla="*/ 6277505 h 12192002"/>
              <a:gd name="connsiteX5" fmla="*/ 2575066 w 2609101"/>
              <a:gd name="connsiteY5" fmla="*/ 7709921 h 12192002"/>
              <a:gd name="connsiteX6" fmla="*/ 2573487 w 2609101"/>
              <a:gd name="connsiteY6" fmla="*/ 8936700 h 12192002"/>
              <a:gd name="connsiteX7" fmla="*/ 2581158 w 2609101"/>
              <a:gd name="connsiteY7" fmla="*/ 9338014 h 12192002"/>
              <a:gd name="connsiteX8" fmla="*/ 2581158 w 2609101"/>
              <a:gd name="connsiteY8" fmla="*/ 9717836 h 12192002"/>
              <a:gd name="connsiteX9" fmla="*/ 2513469 w 2609101"/>
              <a:gd name="connsiteY9" fmla="*/ 10882180 h 12192002"/>
              <a:gd name="connsiteX10" fmla="*/ 2540947 w 2609101"/>
              <a:gd name="connsiteY10" fmla="*/ 11926948 h 12192002"/>
              <a:gd name="connsiteX11" fmla="*/ 2571690 w 2609101"/>
              <a:gd name="connsiteY11" fmla="*/ 12192002 h 12192002"/>
              <a:gd name="connsiteX12" fmla="*/ 317800 w 2609101"/>
              <a:gd name="connsiteY12" fmla="*/ 12192002 h 12192002"/>
              <a:gd name="connsiteX13" fmla="*/ 317800 w 2609101"/>
              <a:gd name="connsiteY13" fmla="*/ 12192001 h 12192002"/>
              <a:gd name="connsiteX14" fmla="*/ 0 w 2609101"/>
              <a:gd name="connsiteY14" fmla="*/ 12192001 h 12192002"/>
              <a:gd name="connsiteX15" fmla="*/ 0 w 2609101"/>
              <a:gd name="connsiteY15" fmla="*/ 0 h 12192002"/>
              <a:gd name="connsiteX16" fmla="*/ 502920 w 2609101"/>
              <a:gd name="connsiteY16" fmla="*/ 0 h 12192002"/>
              <a:gd name="connsiteX17" fmla="*/ 502920 w 2609101"/>
              <a:gd name="connsiteY17" fmla="*/ 1 h 12192002"/>
              <a:gd name="connsiteX18" fmla="*/ 2576849 w 2609101"/>
              <a:gd name="connsiteY18" fmla="*/ 1 h 12192002"/>
              <a:gd name="connsiteX19" fmla="*/ 2559770 w 2609101"/>
              <a:gd name="connsiteY19" fmla="*/ 168559 h 12192002"/>
              <a:gd name="connsiteX20" fmla="*/ 2568749 w 2609101"/>
              <a:gd name="connsiteY20" fmla="*/ 749861 h 12192002"/>
              <a:gd name="connsiteX21" fmla="*/ 2575743 w 2609101"/>
              <a:gd name="connsiteY21" fmla="*/ 1443898 h 12192002"/>
              <a:gd name="connsiteX22" fmla="*/ 2540772 w 2609101"/>
              <a:gd name="connsiteY22" fmla="*/ 1979809 h 12192002"/>
              <a:gd name="connsiteX23" fmla="*/ 2590182 w 2609101"/>
              <a:gd name="connsiteY23" fmla="*/ 3194149 h 12192002"/>
              <a:gd name="connsiteX24" fmla="*/ 2609023 w 2609101"/>
              <a:gd name="connsiteY24" fmla="*/ 3665900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609101" h="12192002">
                <a:moveTo>
                  <a:pt x="2609023" y="3665900"/>
                </a:moveTo>
                <a:cubicBezTo>
                  <a:pt x="2609870" y="3823094"/>
                  <a:pt x="2603947" y="3980259"/>
                  <a:pt x="2587251" y="4137482"/>
                </a:cubicBezTo>
                <a:cubicBezTo>
                  <a:pt x="2558822" y="4407585"/>
                  <a:pt x="2543930" y="4678140"/>
                  <a:pt x="2571005" y="4949832"/>
                </a:cubicBezTo>
                <a:cubicBezTo>
                  <a:pt x="2582963" y="5068597"/>
                  <a:pt x="2595825" y="5188719"/>
                  <a:pt x="2580707" y="5307482"/>
                </a:cubicBezTo>
                <a:cubicBezTo>
                  <a:pt x="2539867" y="5630293"/>
                  <a:pt x="2546187" y="5954014"/>
                  <a:pt x="2556340" y="6277505"/>
                </a:cubicBezTo>
                <a:cubicBezTo>
                  <a:pt x="2571457" y="6755050"/>
                  <a:pt x="2596500" y="7231919"/>
                  <a:pt x="2575066" y="7709921"/>
                </a:cubicBezTo>
                <a:cubicBezTo>
                  <a:pt x="2556790" y="8118471"/>
                  <a:pt x="2586347" y="8527702"/>
                  <a:pt x="2573487" y="8936700"/>
                </a:cubicBezTo>
                <a:cubicBezTo>
                  <a:pt x="2569155" y="9070512"/>
                  <a:pt x="2571727" y="9204454"/>
                  <a:pt x="2581158" y="9338014"/>
                </a:cubicBezTo>
                <a:cubicBezTo>
                  <a:pt x="2592779" y="9464358"/>
                  <a:pt x="2592779" y="9591492"/>
                  <a:pt x="2581158" y="9717836"/>
                </a:cubicBezTo>
                <a:cubicBezTo>
                  <a:pt x="2537611" y="10104668"/>
                  <a:pt x="2519789" y="10493310"/>
                  <a:pt x="2513469" y="10882180"/>
                </a:cubicBezTo>
                <a:cubicBezTo>
                  <a:pt x="2507716" y="11231010"/>
                  <a:pt x="2510593" y="11579710"/>
                  <a:pt x="2540947" y="11926948"/>
                </a:cubicBezTo>
                <a:lnTo>
                  <a:pt x="2571690" y="12192002"/>
                </a:lnTo>
                <a:lnTo>
                  <a:pt x="317800" y="12192002"/>
                </a:lnTo>
                <a:lnTo>
                  <a:pt x="317800" y="12192001"/>
                </a:lnTo>
                <a:lnTo>
                  <a:pt x="0" y="12192001"/>
                </a:lnTo>
                <a:lnTo>
                  <a:pt x="0" y="0"/>
                </a:lnTo>
                <a:lnTo>
                  <a:pt x="502920" y="0"/>
                </a:lnTo>
                <a:lnTo>
                  <a:pt x="502920" y="1"/>
                </a:lnTo>
                <a:lnTo>
                  <a:pt x="2576849" y="1"/>
                </a:lnTo>
                <a:lnTo>
                  <a:pt x="2559770" y="168559"/>
                </a:lnTo>
                <a:cubicBezTo>
                  <a:pt x="2547597" y="362008"/>
                  <a:pt x="2555889" y="555934"/>
                  <a:pt x="2568749" y="749861"/>
                </a:cubicBezTo>
                <a:cubicBezTo>
                  <a:pt x="2587995" y="980723"/>
                  <a:pt x="2590342" y="1212702"/>
                  <a:pt x="2575743" y="1443898"/>
                </a:cubicBezTo>
                <a:cubicBezTo>
                  <a:pt x="2561530" y="1622385"/>
                  <a:pt x="2545510" y="1800869"/>
                  <a:pt x="2540772" y="1979809"/>
                </a:cubicBezTo>
                <a:cubicBezTo>
                  <a:pt x="2529488" y="2387004"/>
                  <a:pt x="2563334" y="2789896"/>
                  <a:pt x="2590182" y="3194149"/>
                </a:cubicBezTo>
                <a:cubicBezTo>
                  <a:pt x="2600562" y="3351484"/>
                  <a:pt x="2608177" y="3508706"/>
                  <a:pt x="2609023" y="3665900"/>
                </a:cubicBezTo>
                <a:close/>
              </a:path>
            </a:pathLst>
          </a:custGeom>
          <a:solidFill>
            <a:srgbClr val="00B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0D1110-9754-1E49-BA56-0E8726F8A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074" y="4328090"/>
            <a:ext cx="3493671" cy="1600200"/>
          </a:xfrm>
        </p:spPr>
        <p:txBody>
          <a:bodyPr anchor="ctr">
            <a:normAutofit/>
          </a:bodyPr>
          <a:lstStyle/>
          <a:p>
            <a:r>
              <a:rPr lang="en-US" sz="3700" dirty="0">
                <a:solidFill>
                  <a:schemeClr val="bg1"/>
                </a:solidFill>
              </a:rPr>
              <a:t>Development</a:t>
            </a:r>
          </a:p>
        </p:txBody>
      </p:sp>
      <p:sp>
        <p:nvSpPr>
          <p:cNvPr id="21" name="Rectangle 22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14992" y="4519761"/>
            <a:ext cx="18288" cy="1600200"/>
          </a:xfrm>
          <a:custGeom>
            <a:avLst/>
            <a:gdLst>
              <a:gd name="connsiteX0" fmla="*/ 0 w 18288"/>
              <a:gd name="connsiteY0" fmla="*/ 0 h 1600200"/>
              <a:gd name="connsiteX1" fmla="*/ 18288 w 18288"/>
              <a:gd name="connsiteY1" fmla="*/ 0 h 1600200"/>
              <a:gd name="connsiteX2" fmla="*/ 18288 w 18288"/>
              <a:gd name="connsiteY2" fmla="*/ 549402 h 1600200"/>
              <a:gd name="connsiteX3" fmla="*/ 18288 w 18288"/>
              <a:gd name="connsiteY3" fmla="*/ 1114806 h 1600200"/>
              <a:gd name="connsiteX4" fmla="*/ 18288 w 18288"/>
              <a:gd name="connsiteY4" fmla="*/ 1600200 h 1600200"/>
              <a:gd name="connsiteX5" fmla="*/ 0 w 18288"/>
              <a:gd name="connsiteY5" fmla="*/ 1600200 h 1600200"/>
              <a:gd name="connsiteX6" fmla="*/ 0 w 18288"/>
              <a:gd name="connsiteY6" fmla="*/ 1066800 h 1600200"/>
              <a:gd name="connsiteX7" fmla="*/ 0 w 18288"/>
              <a:gd name="connsiteY7" fmla="*/ 517398 h 1600200"/>
              <a:gd name="connsiteX8" fmla="*/ 0 w 18288"/>
              <a:gd name="connsiteY8" fmla="*/ 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288" h="1600200" fill="none" extrusionOk="0">
                <a:moveTo>
                  <a:pt x="0" y="0"/>
                </a:moveTo>
                <a:cubicBezTo>
                  <a:pt x="4865" y="374"/>
                  <a:pt x="13608" y="53"/>
                  <a:pt x="18288" y="0"/>
                </a:cubicBezTo>
                <a:cubicBezTo>
                  <a:pt x="23286" y="215154"/>
                  <a:pt x="-6672" y="375145"/>
                  <a:pt x="18288" y="549402"/>
                </a:cubicBezTo>
                <a:cubicBezTo>
                  <a:pt x="43248" y="723659"/>
                  <a:pt x="44414" y="873011"/>
                  <a:pt x="18288" y="1114806"/>
                </a:cubicBezTo>
                <a:cubicBezTo>
                  <a:pt x="-7838" y="1356601"/>
                  <a:pt x="13030" y="1360490"/>
                  <a:pt x="18288" y="1600200"/>
                </a:cubicBezTo>
                <a:cubicBezTo>
                  <a:pt x="10638" y="1600772"/>
                  <a:pt x="4111" y="1599793"/>
                  <a:pt x="0" y="1600200"/>
                </a:cubicBezTo>
                <a:cubicBezTo>
                  <a:pt x="-6890" y="1375807"/>
                  <a:pt x="21339" y="1304563"/>
                  <a:pt x="0" y="1066800"/>
                </a:cubicBezTo>
                <a:cubicBezTo>
                  <a:pt x="-21339" y="829037"/>
                  <a:pt x="-23009" y="689986"/>
                  <a:pt x="0" y="517398"/>
                </a:cubicBezTo>
                <a:cubicBezTo>
                  <a:pt x="23009" y="344810"/>
                  <a:pt x="-9921" y="122345"/>
                  <a:pt x="0" y="0"/>
                </a:cubicBezTo>
                <a:close/>
              </a:path>
              <a:path w="18288" h="1600200" stroke="0" extrusionOk="0">
                <a:moveTo>
                  <a:pt x="0" y="0"/>
                </a:moveTo>
                <a:cubicBezTo>
                  <a:pt x="5341" y="9"/>
                  <a:pt x="11148" y="-611"/>
                  <a:pt x="18288" y="0"/>
                </a:cubicBezTo>
                <a:cubicBezTo>
                  <a:pt x="31387" y="104987"/>
                  <a:pt x="17137" y="300374"/>
                  <a:pt x="18288" y="485394"/>
                </a:cubicBezTo>
                <a:cubicBezTo>
                  <a:pt x="19439" y="670414"/>
                  <a:pt x="37394" y="922400"/>
                  <a:pt x="18288" y="1050798"/>
                </a:cubicBezTo>
                <a:cubicBezTo>
                  <a:pt x="-818" y="1179196"/>
                  <a:pt x="6556" y="1394957"/>
                  <a:pt x="18288" y="1600200"/>
                </a:cubicBezTo>
                <a:cubicBezTo>
                  <a:pt x="12642" y="1600430"/>
                  <a:pt x="3803" y="1599869"/>
                  <a:pt x="0" y="1600200"/>
                </a:cubicBezTo>
                <a:cubicBezTo>
                  <a:pt x="10832" y="1355159"/>
                  <a:pt x="-10163" y="1159269"/>
                  <a:pt x="0" y="1034796"/>
                </a:cubicBezTo>
                <a:cubicBezTo>
                  <a:pt x="10163" y="910323"/>
                  <a:pt x="5178" y="626710"/>
                  <a:pt x="0" y="469392"/>
                </a:cubicBezTo>
                <a:cubicBezTo>
                  <a:pt x="-5178" y="312074"/>
                  <a:pt x="20387" y="137476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4925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E598E-7FE7-1443-9461-205FA18E5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8772" y="4501286"/>
            <a:ext cx="6636454" cy="2609102"/>
          </a:xfrm>
        </p:spPr>
        <p:txBody>
          <a:bodyPr anchor="ctr">
            <a:normAutofit fontScale="70000" lnSpcReduction="20000"/>
          </a:bodyPr>
          <a:lstStyle/>
          <a:p>
            <a:pPr>
              <a:lnSpc>
                <a:spcPct val="100000"/>
              </a:lnSpc>
            </a:pPr>
            <a:r>
              <a:rPr lang="en-US" sz="2500" dirty="0">
                <a:solidFill>
                  <a:schemeClr val="bg1"/>
                </a:solidFill>
                <a:latin typeface="CgPhenixAmerican" panose="02000606030000020004" pitchFamily="2" charset="0"/>
              </a:rPr>
              <a:t>Allows players to play as the contagious COVID-19 virus. Players will chose a country to infect and have to battle against the clock to infect that country.</a:t>
            </a:r>
          </a:p>
          <a:p>
            <a:pPr>
              <a:lnSpc>
                <a:spcPct val="100000"/>
              </a:lnSpc>
            </a:pPr>
            <a:r>
              <a:rPr lang="en-US" sz="2500" b="1" dirty="0">
                <a:solidFill>
                  <a:schemeClr val="bg1"/>
                </a:solidFill>
                <a:latin typeface="CgPhenixAmerican" panose="02000606030000020004" pitchFamily="2" charset="0"/>
              </a:rPr>
              <a:t>Category:</a:t>
            </a:r>
            <a:r>
              <a:rPr lang="en-US" sz="2500" dirty="0">
                <a:solidFill>
                  <a:schemeClr val="bg1"/>
                </a:solidFill>
                <a:latin typeface="CgPhenixAmerican" panose="02000606030000020004" pitchFamily="2" charset="0"/>
              </a:rPr>
              <a:t> Game/Strategy</a:t>
            </a:r>
          </a:p>
          <a:p>
            <a:pPr>
              <a:lnSpc>
                <a:spcPct val="100000"/>
              </a:lnSpc>
            </a:pPr>
            <a:r>
              <a:rPr lang="en-US" sz="2500" b="1" dirty="0">
                <a:solidFill>
                  <a:schemeClr val="bg1"/>
                </a:solidFill>
                <a:latin typeface="CgPhenixAmerican" panose="02000606030000020004" pitchFamily="2" charset="0"/>
              </a:rPr>
              <a:t>Mobile:</a:t>
            </a:r>
            <a:r>
              <a:rPr lang="en-US" sz="2500" dirty="0">
                <a:solidFill>
                  <a:schemeClr val="bg1"/>
                </a:solidFill>
                <a:latin typeface="CgPhenixAmerican" panose="02000606030000020004" pitchFamily="2" charset="0"/>
              </a:rPr>
              <a:t> This app is mostly for mobile play but with effort could be transformed for PC play.</a:t>
            </a:r>
          </a:p>
          <a:p>
            <a:pPr>
              <a:lnSpc>
                <a:spcPct val="100000"/>
              </a:lnSpc>
            </a:pPr>
            <a:r>
              <a:rPr lang="en-US" sz="2500" b="1" dirty="0">
                <a:solidFill>
                  <a:schemeClr val="bg1"/>
                </a:solidFill>
                <a:latin typeface="CgPhenixAmerican" panose="02000606030000020004" pitchFamily="2" charset="0"/>
              </a:rPr>
              <a:t>Story:</a:t>
            </a:r>
            <a:r>
              <a:rPr lang="en-US" sz="2500" dirty="0">
                <a:solidFill>
                  <a:schemeClr val="bg1"/>
                </a:solidFill>
                <a:latin typeface="CgPhenixAmerican" panose="02000606030000020004" pitchFamily="2" charset="0"/>
              </a:rPr>
              <a:t> Allows players to play as the COVID-19 virus racing against the clock to infect a particular country.</a:t>
            </a:r>
          </a:p>
          <a:p>
            <a:pPr>
              <a:lnSpc>
                <a:spcPct val="100000"/>
              </a:lnSpc>
            </a:pPr>
            <a:r>
              <a:rPr lang="en-US" sz="2500" b="1" dirty="0">
                <a:solidFill>
                  <a:schemeClr val="bg1"/>
                </a:solidFill>
                <a:latin typeface="CgPhenixAmerican" panose="02000606030000020004" pitchFamily="2" charset="0"/>
              </a:rPr>
              <a:t>Market:</a:t>
            </a:r>
            <a:r>
              <a:rPr lang="en-US" sz="2500" dirty="0">
                <a:solidFill>
                  <a:schemeClr val="bg1"/>
                </a:solidFill>
                <a:latin typeface="CgPhenixAmerican" panose="02000606030000020004" pitchFamily="2" charset="0"/>
              </a:rPr>
              <a:t> Age 10+ should be able to play this game it is a click and play situation.</a:t>
            </a:r>
          </a:p>
          <a:p>
            <a:pPr>
              <a:lnSpc>
                <a:spcPct val="100000"/>
              </a:lnSpc>
            </a:pPr>
            <a:r>
              <a:rPr lang="en-US" sz="2500" b="1" dirty="0">
                <a:solidFill>
                  <a:schemeClr val="bg1"/>
                </a:solidFill>
                <a:latin typeface="CgPhenixAmerican" panose="02000606030000020004" pitchFamily="2" charset="0"/>
              </a:rPr>
              <a:t>Habit:</a:t>
            </a:r>
            <a:r>
              <a:rPr lang="en-US" sz="2500" dirty="0">
                <a:solidFill>
                  <a:schemeClr val="bg1"/>
                </a:solidFill>
                <a:latin typeface="CgPhenixAmerican" panose="02000606030000020004" pitchFamily="2" charset="0"/>
              </a:rPr>
              <a:t> This app is used as much a user wants used at the users leisure.</a:t>
            </a:r>
          </a:p>
          <a:p>
            <a:pPr>
              <a:lnSpc>
                <a:spcPct val="100000"/>
              </a:lnSpc>
            </a:pPr>
            <a:r>
              <a:rPr lang="en-US" sz="2500" b="1" dirty="0">
                <a:solidFill>
                  <a:schemeClr val="bg1"/>
                </a:solidFill>
                <a:latin typeface="CgPhenixAmerican" panose="02000606030000020004" pitchFamily="2" charset="0"/>
              </a:rPr>
              <a:t>Scope:</a:t>
            </a:r>
            <a:r>
              <a:rPr lang="en-US" sz="2500" dirty="0">
                <a:solidFill>
                  <a:schemeClr val="bg1"/>
                </a:solidFill>
                <a:latin typeface="CgPhenixAmerican" panose="02000606030000020004" pitchFamily="2" charset="0"/>
              </a:rPr>
              <a:t> Users choose a country, difficulty and play!</a:t>
            </a:r>
          </a:p>
          <a:p>
            <a:pPr>
              <a:lnSpc>
                <a:spcPct val="100000"/>
              </a:lnSpc>
            </a:pPr>
            <a:endParaRPr lang="en-US" sz="700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endParaRPr lang="en-US" sz="700" dirty="0">
              <a:solidFill>
                <a:schemeClr val="bg1"/>
              </a:solidFill>
            </a:endParaRPr>
          </a:p>
        </p:txBody>
      </p:sp>
      <p:pic>
        <p:nvPicPr>
          <p:cNvPr id="5" name="Picture 4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DAB6F8C2-2F83-7A4A-9A8E-997B786C6F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5400000">
            <a:off x="-313733" y="70487"/>
            <a:ext cx="2609101" cy="1963348"/>
          </a:xfrm>
          <a:prstGeom prst="rect">
            <a:avLst/>
          </a:prstGeom>
        </p:spPr>
      </p:pic>
      <p:pic>
        <p:nvPicPr>
          <p:cNvPr id="7" name="Picture 6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C072D556-BD29-1B48-8018-4C6E142AB1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5400000">
            <a:off x="2000328" y="5101214"/>
            <a:ext cx="2426026" cy="1825584"/>
          </a:xfrm>
          <a:prstGeom prst="rect">
            <a:avLst/>
          </a:prstGeom>
        </p:spPr>
      </p:pic>
      <p:pic>
        <p:nvPicPr>
          <p:cNvPr id="8" name="Picture 7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E09B9B7D-5A7A-454F-A9EB-7C071040B2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5400000">
            <a:off x="7164119" y="400872"/>
            <a:ext cx="3669738" cy="2761477"/>
          </a:xfrm>
          <a:prstGeom prst="rect">
            <a:avLst/>
          </a:prstGeom>
        </p:spPr>
      </p:pic>
      <p:pic>
        <p:nvPicPr>
          <p:cNvPr id="6" name="Picture 5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13821C3A-5195-8F47-B105-464FBE67E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272961" y="0"/>
            <a:ext cx="1963350" cy="1477420"/>
          </a:xfrm>
          <a:prstGeom prst="rect">
            <a:avLst/>
          </a:prstGeom>
        </p:spPr>
      </p:pic>
      <p:pic>
        <p:nvPicPr>
          <p:cNvPr id="26" name="Picture 25" descr="A picture containing yellow, black, looking, dark&#10;&#10;Description automatically generated">
            <a:extLst>
              <a:ext uri="{FF2B5EF4-FFF2-40B4-BE49-F238E27FC236}">
                <a16:creationId xmlns:a16="http://schemas.microsoft.com/office/drawing/2014/main" id="{04CE8CAB-EB60-BA4E-A325-862BE00467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126133" y="346129"/>
            <a:ext cx="3082871" cy="3082871"/>
          </a:xfrm>
          <a:prstGeom prst="rect">
            <a:avLst/>
          </a:prstGeom>
        </p:spPr>
      </p:pic>
      <p:pic>
        <p:nvPicPr>
          <p:cNvPr id="28" name="Picture 27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7A987A59-ECC3-E74D-AE4B-15AF8C32CC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5400000">
            <a:off x="2544178" y="2894835"/>
            <a:ext cx="1338326" cy="100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751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C4888-7386-B44D-9432-48226DE0A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816" y="365125"/>
            <a:ext cx="10362983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GIFS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D43EFC-A46F-2F4A-B886-6BFD81283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9382" y="1826444"/>
            <a:ext cx="2474418" cy="5003580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170F9A04-B99B-FC48-AC11-E8A260B63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6292" y="1826444"/>
            <a:ext cx="2474418" cy="5003580"/>
          </a:xfrm>
          <a:prstGeom prst="rect">
            <a:avLst/>
          </a:prstGeom>
        </p:spPr>
      </p:pic>
      <p:pic>
        <p:nvPicPr>
          <p:cNvPr id="10" name="Picture 9" descr="A picture containing computer, photo, table, light&#10;&#10;Description automatically generated">
            <a:extLst>
              <a:ext uri="{FF2B5EF4-FFF2-40B4-BE49-F238E27FC236}">
                <a16:creationId xmlns:a16="http://schemas.microsoft.com/office/drawing/2014/main" id="{31EE9D6F-2A8D-F045-9460-85134F98F7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124869"/>
            <a:ext cx="2997200" cy="3733800"/>
          </a:xfrm>
          <a:prstGeom prst="rect">
            <a:avLst/>
          </a:prstGeom>
        </p:spPr>
      </p:pic>
      <p:pic>
        <p:nvPicPr>
          <p:cNvPr id="12" name="Graphic 11" descr="Line arrow Slight curve">
            <a:extLst>
              <a:ext uri="{FF2B5EF4-FFF2-40B4-BE49-F238E27FC236}">
                <a16:creationId xmlns:a16="http://schemas.microsoft.com/office/drawing/2014/main" id="{7D9D6BE2-3BF6-D24E-BA3D-7580D1F7C3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16350" y="3781269"/>
            <a:ext cx="914400" cy="914400"/>
          </a:xfrm>
          <a:prstGeom prst="rect">
            <a:avLst/>
          </a:prstGeom>
        </p:spPr>
      </p:pic>
      <p:pic>
        <p:nvPicPr>
          <p:cNvPr id="13" name="Graphic 12" descr="Line arrow Slight curve">
            <a:extLst>
              <a:ext uri="{FF2B5EF4-FFF2-40B4-BE49-F238E27FC236}">
                <a16:creationId xmlns:a16="http://schemas.microsoft.com/office/drawing/2014/main" id="{B6350710-3CAB-6D44-8154-553E31F2CC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575550" y="3781269"/>
            <a:ext cx="914400" cy="914400"/>
          </a:xfrm>
          <a:prstGeom prst="rect">
            <a:avLst/>
          </a:prstGeom>
        </p:spPr>
      </p:pic>
      <p:pic>
        <p:nvPicPr>
          <p:cNvPr id="9" name="Picture 8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7378DE38-F8B0-1C45-8AA3-EFFDFAFE5D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rot="1930333">
            <a:off x="2163070" y="-96649"/>
            <a:ext cx="2609101" cy="1963348"/>
          </a:xfrm>
          <a:prstGeom prst="rect">
            <a:avLst/>
          </a:prstGeom>
        </p:spPr>
      </p:pic>
      <p:pic>
        <p:nvPicPr>
          <p:cNvPr id="11" name="Picture 10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12CA45FF-207C-654C-A91F-1D2ED7A729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rot="5400000">
            <a:off x="6341830" y="551794"/>
            <a:ext cx="1114420" cy="838601"/>
          </a:xfrm>
          <a:prstGeom prst="rect">
            <a:avLst/>
          </a:prstGeom>
        </p:spPr>
      </p:pic>
      <p:pic>
        <p:nvPicPr>
          <p:cNvPr id="14" name="Picture 13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A8702EF8-5E0B-9640-813E-2B8E558C45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rot="5400000">
            <a:off x="103078" y="39920"/>
            <a:ext cx="1212469" cy="912383"/>
          </a:xfrm>
          <a:prstGeom prst="rect">
            <a:avLst/>
          </a:prstGeom>
        </p:spPr>
      </p:pic>
      <p:pic>
        <p:nvPicPr>
          <p:cNvPr id="15" name="Picture 14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CA392251-6D66-7641-AC02-927D219965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rot="214844">
            <a:off x="11141335" y="2225511"/>
            <a:ext cx="1178469" cy="886798"/>
          </a:xfrm>
          <a:prstGeom prst="rect">
            <a:avLst/>
          </a:prstGeom>
        </p:spPr>
      </p:pic>
      <p:pic>
        <p:nvPicPr>
          <p:cNvPr id="16" name="Picture 15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66DCCB55-B5DE-9843-97D3-A3DCF686113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rot="5400000">
            <a:off x="3758051" y="1832732"/>
            <a:ext cx="858659" cy="646141"/>
          </a:xfrm>
          <a:prstGeom prst="rect">
            <a:avLst/>
          </a:prstGeom>
        </p:spPr>
      </p:pic>
      <p:pic>
        <p:nvPicPr>
          <p:cNvPr id="17" name="Picture 16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2A2D046A-CA82-8544-AC53-BBC305B7A58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rot="1237494">
            <a:off x="7056099" y="5190702"/>
            <a:ext cx="2119127" cy="1594643"/>
          </a:xfrm>
          <a:prstGeom prst="rect">
            <a:avLst/>
          </a:prstGeom>
        </p:spPr>
      </p:pic>
      <p:pic>
        <p:nvPicPr>
          <p:cNvPr id="18" name="Picture 17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867B17D5-C51B-414F-81C7-41094E5DD05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rot="5400000">
            <a:off x="-51775" y="6004996"/>
            <a:ext cx="1189834" cy="895350"/>
          </a:xfrm>
          <a:prstGeom prst="rect">
            <a:avLst/>
          </a:prstGeom>
        </p:spPr>
      </p:pic>
      <p:pic>
        <p:nvPicPr>
          <p:cNvPr id="19" name="Picture 18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B8C463C3-91EA-8744-994D-F9AD0D9247D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rot="1770713">
            <a:off x="9896632" y="-66808"/>
            <a:ext cx="2609101" cy="1963348"/>
          </a:xfrm>
          <a:prstGeom prst="rect">
            <a:avLst/>
          </a:prstGeom>
        </p:spPr>
      </p:pic>
      <p:pic>
        <p:nvPicPr>
          <p:cNvPr id="20" name="Picture 19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84F255F5-8668-BE48-8C51-937FF8D17E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rot="1930333">
            <a:off x="6949439" y="40313"/>
            <a:ext cx="2609101" cy="1963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571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C1F47F3D-2C4A-3A41-A00C-DE70826414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721725" y="137359"/>
            <a:ext cx="8748550" cy="65832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147C7C3-276C-4D41-B02F-879E959C9BE1}"/>
              </a:ext>
            </a:extLst>
          </p:cNvPr>
          <p:cNvSpPr txBox="1"/>
          <p:nvPr/>
        </p:nvSpPr>
        <p:spPr>
          <a:xfrm>
            <a:off x="5067945" y="2799153"/>
            <a:ext cx="24952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Modern Love" pitchFamily="82" charset="0"/>
              </a:rPr>
              <a:t>FIN</a:t>
            </a:r>
          </a:p>
        </p:txBody>
      </p:sp>
      <p:pic>
        <p:nvPicPr>
          <p:cNvPr id="11" name="Picture 10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B3E6BE3D-6F04-214D-AE3C-0B71AED136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8418" y="2159972"/>
            <a:ext cx="1892374" cy="1424011"/>
          </a:xfrm>
          <a:prstGeom prst="rect">
            <a:avLst/>
          </a:prstGeom>
        </p:spPr>
      </p:pic>
      <p:pic>
        <p:nvPicPr>
          <p:cNvPr id="14" name="Picture 13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0EB11EB8-1AA0-C946-AC23-5EC9A888E5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546716" y="137359"/>
            <a:ext cx="1892374" cy="1424011"/>
          </a:xfrm>
          <a:prstGeom prst="rect">
            <a:avLst/>
          </a:prstGeom>
        </p:spPr>
      </p:pic>
      <p:pic>
        <p:nvPicPr>
          <p:cNvPr id="15" name="Picture 14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00555896-A0E5-B14E-9941-8216CF9F25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45306" y="137359"/>
            <a:ext cx="1317969" cy="991771"/>
          </a:xfrm>
          <a:prstGeom prst="rect">
            <a:avLst/>
          </a:prstGeom>
        </p:spPr>
      </p:pic>
      <p:pic>
        <p:nvPicPr>
          <p:cNvPr id="16" name="Picture 15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C20749A3-1F52-EE40-B988-2F674E8AF8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460739" y="5217846"/>
            <a:ext cx="2349338" cy="1767876"/>
          </a:xfrm>
          <a:prstGeom prst="rect">
            <a:avLst/>
          </a:prstGeom>
        </p:spPr>
      </p:pic>
      <p:pic>
        <p:nvPicPr>
          <p:cNvPr id="17" name="Picture 16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16A3FCB8-C7CC-7C44-9A8D-1B0C4A311C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041897" y="5620285"/>
            <a:ext cx="1317969" cy="991771"/>
          </a:xfrm>
          <a:prstGeom prst="rect">
            <a:avLst/>
          </a:prstGeom>
        </p:spPr>
      </p:pic>
      <p:pic>
        <p:nvPicPr>
          <p:cNvPr id="18" name="Picture 17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FDAA1517-04B1-CF46-ACA0-4CF4C97AB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522262" y="3429000"/>
            <a:ext cx="3669738" cy="2761477"/>
          </a:xfrm>
          <a:prstGeom prst="rect">
            <a:avLst/>
          </a:prstGeom>
        </p:spPr>
      </p:pic>
      <p:pic>
        <p:nvPicPr>
          <p:cNvPr id="19" name="Picture 18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35A1D551-65E9-F742-ACE6-2C30E02194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13144" y="3850579"/>
            <a:ext cx="3669738" cy="2761477"/>
          </a:xfrm>
          <a:prstGeom prst="rect">
            <a:avLst/>
          </a:prstGeom>
        </p:spPr>
      </p:pic>
      <p:pic>
        <p:nvPicPr>
          <p:cNvPr id="20" name="Picture 19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7C39419F-8025-6546-9D36-C2B69381FE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751353" y="137359"/>
            <a:ext cx="3669738" cy="2761477"/>
          </a:xfrm>
          <a:prstGeom prst="rect">
            <a:avLst/>
          </a:prstGeom>
        </p:spPr>
      </p:pic>
      <p:pic>
        <p:nvPicPr>
          <p:cNvPr id="21" name="Picture 20" descr="A picture containing animal, small, cake, green&#10;&#10;Description automatically generated">
            <a:extLst>
              <a:ext uri="{FF2B5EF4-FFF2-40B4-BE49-F238E27FC236}">
                <a16:creationId xmlns:a16="http://schemas.microsoft.com/office/drawing/2014/main" id="{952AFA9E-0F79-9D41-B778-BAD24ECC54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86402" y="122039"/>
            <a:ext cx="3669738" cy="276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288064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Sketchy_SerifHand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130</Words>
  <Application>Microsoft Macintosh PowerPoint</Application>
  <PresentationFormat>Widescreen</PresentationFormat>
  <Paragraphs>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CgPhenixAmerican</vt:lpstr>
      <vt:lpstr>Modern Love</vt:lpstr>
      <vt:lpstr>The Hand</vt:lpstr>
      <vt:lpstr>SketchyVTI</vt:lpstr>
      <vt:lpstr>PowerPoint Presentation</vt:lpstr>
      <vt:lpstr>Development</vt:lpstr>
      <vt:lpstr>GIFS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Nguiyim</dc:creator>
  <cp:lastModifiedBy>Jessica Nguiyim</cp:lastModifiedBy>
  <cp:revision>4</cp:revision>
  <dcterms:created xsi:type="dcterms:W3CDTF">2020-05-01T22:43:00Z</dcterms:created>
  <dcterms:modified xsi:type="dcterms:W3CDTF">2020-05-01T23:09:19Z</dcterms:modified>
</cp:coreProperties>
</file>